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Regional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Retractable motor that opens and closes the sign - $356.94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Wireless improvements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 sent from car - within range of sign -  $99.95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 sent out from central township headquarters - $200+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 senses power outage itself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prevent theft of solar panel, lights, or batteries.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Casing - Acrylic 72” x 72” - $23.16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Expand lighting system to other types of signs</a:t>
            </a:r>
          </a:p>
          <a:p>
            <a:pPr lvl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Retractable motor that opens and closes the sign - $356.94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Wireless improvements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 sent from car - within range of sign -  $99.95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 sent out from central township headquarters - $200+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 senses power outage itself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Security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prevent theft of solar panel, lights, or batteries.</a:t>
            </a:r>
          </a:p>
          <a:p>
            <a:pPr indent="-3048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Casing - Acrylic 72” x 72” - $23.16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Expand lighting system to other types of signs</a:t>
            </a:r>
          </a:p>
          <a:p>
            <a:pPr lvl="0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We need to identify 4 STEM related skills and processes to develop and improve the sign.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Regional Reflections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Andrew - science/tech research/application and group organization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Angela- engineering and business partnership/research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Conor- Engineering Principles -calculaions/implementation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Matt- Leadership and real world application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Steve- Presentation Style and Problem Solving/Desgin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 study on safety effects of LEDs embedded in STOP signs, conducted by the Texas Transportation Institute in 2004, found: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</a:pPr>
            <a:r>
              <a:rPr lang="en-US">
                <a:solidFill>
                  <a:schemeClr val="dk1"/>
                </a:solidFill>
              </a:rPr>
              <a:t>A 28.9 percent reduction in the number of vehicles not fully stopping; and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</a:pPr>
            <a:r>
              <a:rPr lang="en-US">
                <a:solidFill>
                  <a:schemeClr val="dk1"/>
                </a:solidFill>
              </a:rPr>
              <a:t>A 52.9 percent reduction in the number of vehicles moving through the intersection without significantly slowing.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 similar study, conducted by the Virginia Transportation Research Council in 2007, found:</a:t>
            </a: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</a:pPr>
            <a:r>
              <a:rPr lang="en-US">
                <a:solidFill>
                  <a:schemeClr val="dk1"/>
                </a:solidFill>
              </a:rPr>
              <a:t>A statistically significant decrease in vehicle approach speeds ranging from 1.9 to 3.4 miles per hour (mph) with an average of 2.7 mph (7% decrease) indicated that LED STOP signs positively affected driver behavior.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 rot="10800000">
            <a:off x="0" y="4124512"/>
            <a:ext cx="11277600" cy="9497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914400" y="1734342"/>
            <a:ext cx="10363200" cy="22454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buClr>
                <a:schemeClr val="dk2"/>
              </a:buClr>
              <a:buSzPct val="100000"/>
              <a:defRPr sz="7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914400" y="4124476"/>
            <a:ext cx="10363200" cy="949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2"/>
              </a:buClr>
              <a:buNone/>
              <a:defRPr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buClr>
                <a:schemeClr val="lt2"/>
              </a:buClr>
              <a:buSzPct val="100000"/>
              <a:buNone/>
              <a:defRPr b="1"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11409055" y="6333134"/>
            <a:ext cx="731700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274636"/>
            <a:ext cx="11582400" cy="15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 txBox="1"/>
          <p:nvPr>
            <p:ph type="title"/>
          </p:nvPr>
        </p:nvSpPr>
        <p:spPr>
          <a:xfrm>
            <a:off x="609600" y="274637"/>
            <a:ext cx="10972799" cy="1522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609600" y="1947332"/>
            <a:ext cx="10972799" cy="4620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11409055" y="6333134"/>
            <a:ext cx="731700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274636"/>
            <a:ext cx="11582400" cy="15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609600" y="274637"/>
            <a:ext cx="10972799" cy="1522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609600" y="1947332"/>
            <a:ext cx="5373600" cy="4620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6208889" y="1949211"/>
            <a:ext cx="5373600" cy="46202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11409055" y="6333134"/>
            <a:ext cx="731700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0" y="274636"/>
            <a:ext cx="11582400" cy="1554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609600" y="274637"/>
            <a:ext cx="10972799" cy="1522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11409055" y="6333134"/>
            <a:ext cx="731700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0" y="5875078"/>
            <a:ext cx="11582400" cy="69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609600" y="5875078"/>
            <a:ext cx="10972799" cy="692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24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11409055" y="6333134"/>
            <a:ext cx="731700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idx="12" type="sldNum"/>
          </p:nvPr>
        </p:nvSpPr>
        <p:spPr>
          <a:xfrm>
            <a:off x="11409055" y="6333134"/>
            <a:ext cx="731700" cy="5246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 and Conte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838200" y="365125"/>
            <a:ext cx="10515599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838200" y="1825625"/>
            <a:ext cx="10515599" cy="4351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76200" lvl="1" marL="685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2pPr>
            <a:lvl3pPr indent="-101600" lvl="2" marL="1143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14300" lvl="3" marL="1600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4pPr>
            <a:lvl5pPr indent="-114300" lvl="4" marL="20574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5pPr>
            <a:lvl6pPr indent="-114300" lvl="5" marL="25146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14300" lvl="6" marL="29718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14300" lvl="7" marL="34290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14300" lvl="8" marL="388620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0" type="dt"/>
          </p:nvPr>
        </p:nvSpPr>
        <p:spPr>
          <a:xfrm>
            <a:off x="838200" y="6356350"/>
            <a:ext cx="2743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1" type="ftr"/>
          </p:nvPr>
        </p:nvSpPr>
        <p:spPr>
          <a:xfrm>
            <a:off x="4038600" y="6356350"/>
            <a:ext cx="4114800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610600" y="6356350"/>
            <a:ext cx="2743199" cy="36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609600" y="274637"/>
            <a:ext cx="10972799" cy="1522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609600" y="1947332"/>
            <a:ext cx="10972799" cy="4620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60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480"/>
              </a:spcBef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2pPr>
            <a:lvl3pPr lvl="2" rtl="0">
              <a:spcBef>
                <a:spcPts val="480"/>
              </a:spcBef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3pPr>
            <a:lvl4pPr lvl="3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360"/>
              </a:spcBef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11409055" y="6333134"/>
            <a:ext cx="731700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Relationship Id="rId4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Relationship Id="rId4" Type="http://schemas.openxmlformats.org/officeDocument/2006/relationships/image" Target="../media/image3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ctrTitle"/>
          </p:nvPr>
        </p:nvSpPr>
        <p:spPr>
          <a:xfrm>
            <a:off x="367125" y="2396725"/>
            <a:ext cx="11824800" cy="153659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Brilliantly Bright Solar LED Street Signs</a:t>
            </a:r>
            <a:br>
              <a:rPr i="0" lang="en-US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Utilizing STEM Skills to Make Roads Safer</a:t>
            </a:r>
          </a:p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157550" y="5352125"/>
            <a:ext cx="11700599" cy="949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Stephen Anderson, Angela Herb, Matthew Horger, Andrew Johnson, and Conor Waldt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Advisor: John Janasik, PhD</a:t>
            </a:r>
          </a:p>
        </p:txBody>
      </p:sp>
      <p:sp>
        <p:nvSpPr>
          <p:cNvPr id="47" name="Shape 47"/>
          <p:cNvSpPr txBox="1"/>
          <p:nvPr/>
        </p:nvSpPr>
        <p:spPr>
          <a:xfrm>
            <a:off x="0" y="4089175"/>
            <a:ext cx="11955900" cy="1143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 sz="3400">
                <a:solidFill>
                  <a:srgbClr val="FFFFFF"/>
                </a:solidFill>
              </a:rPr>
              <a:t>Bishop Shanahan High School   2015 STEM Team</a:t>
            </a:r>
          </a:p>
        </p:txBody>
      </p:sp>
      <p:pic>
        <p:nvPicPr>
          <p:cNvPr id="48" name="Shape 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650" y="709487"/>
            <a:ext cx="1657724" cy="1655199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49" name="Shape 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6950" y="561920"/>
            <a:ext cx="1657724" cy="1834808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609600" y="274637"/>
            <a:ext cx="10972799" cy="1522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New and Improved (Version 2.0)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09600" y="1679557"/>
            <a:ext cx="10972799" cy="4620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Font typeface="Verdana"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The Design</a:t>
            </a:r>
          </a:p>
          <a:p>
            <a:pPr indent="-228600" lvl="1" marL="914400" rtl="0">
              <a:spcBef>
                <a:spcPts val="0"/>
              </a:spcBef>
              <a:buFont typeface="Calibri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30” H x 30” W High Intensity Folding Vertical Stop Sign</a:t>
            </a:r>
          </a:p>
          <a:p>
            <a:pPr indent="-4064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(2) 50 ct. White LED String Lights</a:t>
            </a:r>
          </a:p>
          <a:p>
            <a:pPr indent="-406400" lvl="2" marL="13716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1.1018” apart; 12 lights per side</a:t>
            </a:r>
          </a:p>
          <a:p>
            <a:pPr indent="-4064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(2) 12V Solar Panel</a:t>
            </a:r>
          </a:p>
          <a:p>
            <a:pPr indent="-4064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Arduino Uno w/ NEMA-17 Motor</a:t>
            </a:r>
          </a:p>
          <a:p>
            <a:pPr indent="-4064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Dual H-Bridge Motor Driver</a:t>
            </a:r>
          </a:p>
          <a:p>
            <a:pPr indent="-4064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(2) 12v AA Solar Rechargeable Battery Source</a:t>
            </a:r>
          </a:p>
          <a:p>
            <a:pPr indent="-4064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Polycarbonate Casing/Electronics Box</a:t>
            </a:r>
          </a:p>
          <a:p>
            <a:pPr indent="-4064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6’ Pole</a:t>
            </a:r>
          </a:p>
          <a:p>
            <a:pPr indent="-406400" lvl="1" marL="91440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Nuts/Bolts/Wires</a:t>
            </a:r>
          </a:p>
        </p:txBody>
      </p:sp>
      <p:pic>
        <p:nvPicPr>
          <p:cNvPr descr="Stop Sign final drawings(sign back 3) (1)-page-001 (1).jpg"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950" y="3053950"/>
            <a:ext cx="3113125" cy="2744976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609600" y="274637"/>
            <a:ext cx="10972799" cy="1522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The Build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09600" y="1947332"/>
            <a:ext cx="10972799" cy="4620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b="1" lang="en-US"/>
              <a:t>Core Elements Remain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b="1" lang="en-US"/>
              <a:t>Increased Solar Power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b="1" lang="en-US"/>
              <a:t>(2) 12V panels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b="1" lang="en-US"/>
              <a:t>Solar Mount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b="1" lang="en-US"/>
              <a:t>Casing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b="1" lang="en-US"/>
              <a:t>Durability - (Weather Proof)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</a:pPr>
            <a:r>
              <a:rPr b="1" lang="en-US"/>
              <a:t>Security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</a:pPr>
            <a:r>
              <a:rPr b="1" lang="en-US"/>
              <a:t>Precision - Mass Production</a:t>
            </a:r>
          </a:p>
        </p:txBody>
      </p:sp>
      <p:pic>
        <p:nvPicPr>
          <p:cNvPr id="125" name="Shape 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024" y="2038524"/>
            <a:ext cx="3241825" cy="4322449"/>
          </a:xfrm>
          <a:prstGeom prst="rect">
            <a:avLst/>
          </a:prstGeom>
          <a:noFill/>
          <a:ln cap="flat" cmpd="sng" w="7620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609600" y="274637"/>
            <a:ext cx="10972799" cy="1522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Greatest Challenge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09600" y="1947332"/>
            <a:ext cx="10972799" cy="4620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b="1" lang="en-US"/>
              <a:t>Motorized Folding Mechanism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b="1" lang="en-US"/>
              <a:t>Electrical Circuit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har char="○"/>
            </a:pPr>
            <a:r>
              <a:rPr b="1" lang="en-US"/>
              <a:t>Arduino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har char="○"/>
            </a:pPr>
            <a:r>
              <a:rPr b="1" lang="en-US"/>
              <a:t>Bluetooth Signaling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har char="○"/>
            </a:pPr>
            <a:r>
              <a:rPr b="1" lang="en-US"/>
              <a:t>Entire Intersection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b="1" lang="en-US"/>
              <a:t>Mechanical System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har char="○"/>
            </a:pPr>
            <a:r>
              <a:rPr b="1" lang="en-US"/>
              <a:t>Nema-17 Motor</a:t>
            </a:r>
          </a:p>
          <a:p>
            <a:pPr indent="-228600" lvl="1" marL="914400" rtl="0">
              <a:lnSpc>
                <a:spcPct val="115000"/>
              </a:lnSpc>
              <a:spcBef>
                <a:spcPts val="0"/>
              </a:spcBef>
              <a:buChar char="○"/>
            </a:pPr>
            <a:r>
              <a:rPr b="1" lang="en-US"/>
              <a:t>Arm/Motor Mount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b="1" lang="en-US"/>
              <a:t>Solar Power Distribution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6550" y="2619775"/>
            <a:ext cx="5085853" cy="3392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3050" y="1977997"/>
            <a:ext cx="3137999" cy="4186675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138" name="Shape 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277" y="2171324"/>
            <a:ext cx="5359699" cy="4021650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39" name="Shape 139"/>
          <p:cNvSpPr txBox="1"/>
          <p:nvPr/>
        </p:nvSpPr>
        <p:spPr>
          <a:xfrm>
            <a:off x="1060850" y="6345850"/>
            <a:ext cx="3958499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Regional Build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8154300" y="6345838"/>
            <a:ext cx="2897700" cy="397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/>
              <a:t>State Build</a:t>
            </a:r>
          </a:p>
        </p:txBody>
      </p:sp>
      <p:sp>
        <p:nvSpPr>
          <p:cNvPr id="141" name="Shape 141"/>
          <p:cNvSpPr txBox="1"/>
          <p:nvPr>
            <p:ph type="title"/>
          </p:nvPr>
        </p:nvSpPr>
        <p:spPr>
          <a:xfrm>
            <a:off x="609600" y="274637"/>
            <a:ext cx="10972799" cy="1522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0" lang="en-US" sz="3000"/>
              <a:t>The building of the state competition sign demonstrated improvement in building techniques to work towards a product that can be mass produced.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9452" y="-2336575"/>
            <a:ext cx="12191998" cy="942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4294967295" type="body"/>
          </p:nvPr>
        </p:nvSpPr>
        <p:spPr>
          <a:xfrm>
            <a:off x="66075" y="1653600"/>
            <a:ext cx="12125999" cy="4495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/>
              <a:t>if(Serial.available() &gt; 0) </a:t>
            </a:r>
            <a:r>
              <a:rPr lang="en-US"/>
              <a:t>// if the Bluetooth data is being received</a:t>
            </a:r>
            <a:r>
              <a:rPr b="1" lang="en-US"/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/>
              <a:t>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/>
              <a:t>     state = Serial.read(); </a:t>
            </a:r>
            <a:r>
              <a:rPr lang="en-US"/>
              <a:t>// set its value into state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/>
              <a:t>     flag = 0; </a:t>
            </a:r>
            <a:r>
              <a:rPr lang="en-US"/>
              <a:t>// declared so our Serial doesn't loop</a:t>
            </a:r>
            <a:r>
              <a:rPr b="1" lang="en-US"/>
              <a:t>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/>
              <a:t>  }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/>
              <a:t>   if (state = “1”)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/>
              <a:t>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b="1" lang="en-US"/>
              <a:t>      mystepper.step(1);</a:t>
            </a:r>
            <a:r>
              <a:rPr lang="en-US"/>
              <a:t> // steps 1.8 degrees while 1 is being received</a:t>
            </a:r>
          </a:p>
          <a:p>
            <a:pPr lvl="0">
              <a:spcBef>
                <a:spcPts val="0"/>
              </a:spcBef>
              <a:buNone/>
            </a:pPr>
            <a:r>
              <a:rPr b="1" lang="en-US"/>
              <a:t>  }</a:t>
            </a:r>
          </a:p>
        </p:txBody>
      </p:sp>
      <p:sp>
        <p:nvSpPr>
          <p:cNvPr id="152" name="Shape 152"/>
          <p:cNvSpPr txBox="1"/>
          <p:nvPr>
            <p:ph idx="4294967295" type="title"/>
          </p:nvPr>
        </p:nvSpPr>
        <p:spPr>
          <a:xfrm>
            <a:off x="0" y="180200"/>
            <a:ext cx="11690699" cy="1341899"/>
          </a:xfrm>
          <a:prstGeom prst="rect">
            <a:avLst/>
          </a:prstGeom>
          <a:solidFill>
            <a:srgbClr val="000000"/>
          </a:solidFill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  Coding Example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74E13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 b="28896" l="0" r="23029" t="0"/>
          <a:stretch/>
        </p:blipFill>
        <p:spPr>
          <a:xfrm>
            <a:off x="870849" y="154300"/>
            <a:ext cx="10188147" cy="654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609600" y="274637"/>
            <a:ext cx="10972799" cy="1522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400">
                <a:latin typeface="Calibri"/>
                <a:ea typeface="Calibri"/>
                <a:cs typeface="Calibri"/>
                <a:sym typeface="Calibri"/>
              </a:rPr>
              <a:t>Uses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09600" y="1947332"/>
            <a:ext cx="10972799" cy="4620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06400" lvl="0" marL="45720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Implementation</a:t>
            </a:r>
          </a:p>
          <a:p>
            <a:pPr indent="-419100" lvl="1" marL="91440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Outages at Intersections</a:t>
            </a:r>
          </a:p>
          <a:p>
            <a:pPr indent="-419100" lvl="1" marL="91440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Special Events/ Intersections of Churches</a:t>
            </a:r>
          </a:p>
          <a:p>
            <a:pPr indent="-419100" lvl="1" marL="91440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School Zones </a:t>
            </a:r>
          </a:p>
          <a:p>
            <a:pPr indent="-419100" lvl="1" marL="914400" rtl="0">
              <a:lnSpc>
                <a:spcPct val="2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Substitute for Normal Sign</a:t>
            </a:r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8650" y="2580900"/>
            <a:ext cx="3857776" cy="3875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609600" y="274637"/>
            <a:ext cx="10972799" cy="1522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400"/>
              <a:t>Successes/Goals Achieved 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09600" y="1947332"/>
            <a:ext cx="10972799" cy="4620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b="1" lang="en-US"/>
              <a:t>Motorized Opening/Closing of Sign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b="1" lang="en-US"/>
              <a:t>Bluetooth Functionality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b="1" lang="en-US"/>
              <a:t>Protective Casing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b="1" lang="en-US"/>
              <a:t>Polycarbonate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b="1" lang="en-US"/>
              <a:t>Security and Durability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</a:pPr>
            <a:r>
              <a:rPr b="1" lang="en-US"/>
              <a:t>Brighter Lights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</a:pPr>
            <a:r>
              <a:rPr b="1" lang="en-US"/>
              <a:t>Higher Lumen Count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b="1" lang="en-US"/>
              <a:t>Precise Design/Reproduction Capabilities 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2700" y="1829062"/>
            <a:ext cx="3179974" cy="485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" type="body"/>
          </p:nvPr>
        </p:nvSpPr>
        <p:spPr>
          <a:xfrm>
            <a:off x="609600" y="1947332"/>
            <a:ext cx="10972799" cy="4620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Verdana"/>
            </a:pPr>
            <a:r>
              <a:rPr b="1" lang="en-US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Communication Improvements</a:t>
            </a: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Signal sent from central township headquarters </a:t>
            </a:r>
          </a:p>
          <a:p>
            <a:pPr indent="-419100" lvl="2" marL="1371600" marR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$200+</a:t>
            </a:r>
          </a:p>
          <a:p>
            <a:pPr indent="-419100" lvl="2" marL="1371600" marR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Arduino Ethernet Shield &amp; 100’ Cat5e Cable - $125.99</a:t>
            </a:r>
          </a:p>
          <a:p>
            <a:pPr indent="-419100" lvl="2" marL="1371600" marR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Arduino SIM Card Shield - $39.99 + Monthly Fees</a:t>
            </a: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 with power grid to sense power outages  $359</a:t>
            </a:r>
          </a:p>
          <a:p>
            <a:pPr indent="-419100" lvl="2" marL="13716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ct val="100000"/>
              <a:buFont typeface="Calibri"/>
            </a:pPr>
            <a:r>
              <a:rPr b="1" lang="en-US" sz="3000">
                <a:solidFill>
                  <a:srgbClr val="11111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SainSmart 4-Channel Relay Module - $16.99</a:t>
            </a:r>
          </a:p>
          <a:p>
            <a:pPr indent="-419100" lvl="2" marL="1371600" marR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Wall-Brick 9v Circuit w/ installation - $225.00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3994" y="5183275"/>
            <a:ext cx="2653503" cy="206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4829[1]" id="178" name="Shape 178"/>
          <p:cNvPicPr preferRelativeResize="0"/>
          <p:nvPr/>
        </p:nvPicPr>
        <p:blipFill rotWithShape="1">
          <a:blip r:embed="rId4">
            <a:alphaModFix/>
          </a:blip>
          <a:srcRect b="4235" l="14514" r="3759" t="31874"/>
          <a:stretch/>
        </p:blipFill>
        <p:spPr>
          <a:xfrm>
            <a:off x="9815450" y="0"/>
            <a:ext cx="2324601" cy="2060902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79" name="Shape 179"/>
          <p:cNvSpPr txBox="1"/>
          <p:nvPr>
            <p:ph type="title"/>
          </p:nvPr>
        </p:nvSpPr>
        <p:spPr>
          <a:xfrm>
            <a:off x="609600" y="274637"/>
            <a:ext cx="10972799" cy="15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latin typeface="Calibri"/>
                <a:ea typeface="Calibri"/>
                <a:cs typeface="Calibri"/>
                <a:sym typeface="Calibri"/>
              </a:rPr>
              <a:t>Future Improvements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609600" y="274637"/>
            <a:ext cx="10972799" cy="15221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457200" lvl="0" marL="32004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i="0" lang="en-US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Pennsylvania Crash Statistics</a:t>
            </a:r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09600" y="1796832"/>
            <a:ext cx="10972799" cy="4620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buSzPct val="100000"/>
              <a:buFont typeface="Arial"/>
              <a:buChar char="●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2012 - </a:t>
            </a:r>
            <a:r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$1,164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economic loss to each Pennsylvania resident.</a:t>
            </a:r>
          </a:p>
          <a:p>
            <a:pPr indent="-406400" lvl="1" marL="91440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dropped approximately $100 in 2013. </a:t>
            </a:r>
          </a:p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27,356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out of the </a:t>
            </a:r>
            <a:r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124,092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crashes in 2012 were rear-end collisions both at stop signs and traffic lights.</a:t>
            </a:r>
          </a:p>
          <a:p>
            <a:pPr indent="-406400" lvl="1" marL="91440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66,034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</a:t>
            </a:r>
            <a:r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124,092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crashes occurred from October to February.</a:t>
            </a:r>
          </a:p>
          <a:p>
            <a:pPr indent="-406400" lvl="0" marL="45720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b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16%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crashes resulted from darkness with no streetlights or lit signs.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33673"/>
            <a:ext cx="2769524" cy="1842900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609600" y="274637"/>
            <a:ext cx="10972799" cy="1522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Future Improvement (cont.)</a:t>
            </a:r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09600" y="1947332"/>
            <a:ext cx="10972799" cy="4620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57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Expand lighting system to other types of signs</a:t>
            </a:r>
          </a:p>
          <a:p>
            <a:pPr indent="-4572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Yield, Speed Limit, Street Signs, etc.</a:t>
            </a:r>
          </a:p>
          <a:p>
            <a:pPr indent="-4572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Retrofitting current Stop Signs with a lighting system</a:t>
            </a:r>
          </a:p>
          <a:p>
            <a:pPr indent="-4572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Pre-built frame </a:t>
            </a:r>
          </a:p>
          <a:p>
            <a:pPr indent="-4572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Clip on to border of sign</a:t>
            </a:r>
          </a:p>
          <a:p>
            <a:pPr indent="-457200" lvl="1" marL="91440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 and cost effective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609600" y="577362"/>
            <a:ext cx="10972799" cy="15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Business Partnerships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09600" y="1743032"/>
            <a:ext cx="10972799" cy="4620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marR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Downingtown Engineering Consultants, Inc.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</a:p>
          <a:p>
            <a:pPr indent="-406400" lvl="0" marL="1371600" marR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David A. Weightman, P.E.</a:t>
            </a:r>
          </a:p>
          <a:p>
            <a:pPr indent="-406400" lvl="0" marL="1371600" marR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STEM = collaboration and outsourcing. </a:t>
            </a:r>
          </a:p>
          <a:p>
            <a:pPr indent="-406400" lvl="0" marL="1371600" marR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</a:t>
            </a:r>
          </a:p>
          <a:p>
            <a:pPr indent="-406400" lvl="1" marL="1828800" marR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DEC projects involve outsourcing to companies such as CAD operators.</a:t>
            </a:r>
          </a:p>
          <a:p>
            <a:pPr indent="-406400" lvl="1" marL="1828800" marR="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large projects, a variety of engineering types collaborate for success.</a:t>
            </a: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7875" y="389737"/>
            <a:ext cx="2132175" cy="1353275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93" name="Shape 193"/>
          <p:cNvSpPr txBox="1"/>
          <p:nvPr/>
        </p:nvSpPr>
        <p:spPr>
          <a:xfrm>
            <a:off x="950650" y="2043875"/>
            <a:ext cx="68445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625" y="1885525"/>
            <a:ext cx="1304925" cy="1304925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609600" y="274637"/>
            <a:ext cx="10972799" cy="1522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Business Partnership </a:t>
            </a:r>
            <a:r>
              <a:rPr lang="en-US" sz="3000"/>
              <a:t>(cont.)</a:t>
            </a: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09600" y="1867457"/>
            <a:ext cx="10972799" cy="4620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457200" lvl="0" marL="548640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548640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Dean Kaiser: Traffic Engineer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Codes and Regulations for Street Signs</a:t>
            </a:r>
          </a:p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850" y="2434762"/>
            <a:ext cx="4006650" cy="1988474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02" name="Shape 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58825" y="593312"/>
            <a:ext cx="1590675" cy="1590675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03" name="Shape 203"/>
          <p:cNvSpPr txBox="1"/>
          <p:nvPr/>
        </p:nvSpPr>
        <p:spPr>
          <a:xfrm>
            <a:off x="6559450" y="5775150"/>
            <a:ext cx="68445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9453" y="3847176"/>
            <a:ext cx="5022950" cy="2224221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371925" y="2173107"/>
            <a:ext cx="10972799" cy="4620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91440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Calibri"/>
            </a:pPr>
            <a:r>
              <a:rPr b="1"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Light Emitting Diode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(LED) units may be used individually within the legend or symbol of a sign and in the border of a sign, except for changeable message signs, to improve the conspicuity, increase the legibility of sign legends and borders, or provide a changeable message.</a:t>
            </a:r>
          </a:p>
          <a:p>
            <a:pPr indent="-228600" lvl="0" marL="91440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Calibri"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used, the LEDs shall have a maximum diameter of 1/4 inch and shall be the following colors based on the type of sign:</a:t>
            </a:r>
          </a:p>
          <a:p>
            <a:pPr indent="-419100" lvl="0" marL="1828800" rtl="0" algn="just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White or red, if used with STOP or YIELD signs.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 txBox="1"/>
          <p:nvPr/>
        </p:nvSpPr>
        <p:spPr>
          <a:xfrm>
            <a:off x="71325" y="320825"/>
            <a:ext cx="11574000" cy="15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45720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 sz="3600">
                <a:solidFill>
                  <a:srgbClr val="F3F3F3"/>
                </a:solidFill>
              </a:rPr>
              <a:t>Section 2A.07: Retroreflectivity and Illumination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609600" y="274637"/>
            <a:ext cx="10972799" cy="1522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Business Partnerships </a:t>
            </a:r>
            <a:r>
              <a:rPr lang="en-US" sz="3000"/>
              <a:t>(cont.)</a:t>
            </a:r>
          </a:p>
        </p:txBody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09600" y="1947332"/>
            <a:ext cx="10972799" cy="4620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Communications Test Design Inc. (CTDI)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Matthew Parsons: Lead Automotive Engineer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John Goldman: Engineer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Bill Keegan: Engineer</a:t>
            </a:r>
          </a:p>
          <a:p>
            <a:pPr indent="-4064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disciplines of engineering overlap</a:t>
            </a:r>
          </a:p>
          <a:p>
            <a:pPr indent="-406400" lvl="1" marL="9144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Electrical Engineers collaborate with mechanical engineers (moving and powering our sign).</a:t>
            </a:r>
          </a:p>
          <a:p>
            <a:pPr indent="-4064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Assisted with the Build Phase and supplies</a:t>
            </a:r>
          </a:p>
          <a:p>
            <a:pPr indent="-406400" lvl="0" marL="4572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Great resource of knowledge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6300" y="3372575"/>
            <a:ext cx="3589450" cy="1166575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25" y="1796825"/>
            <a:ext cx="928999" cy="2290950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609600" y="274637"/>
            <a:ext cx="10972799" cy="1522199"/>
          </a:xfrm>
          <a:prstGeom prst="rect">
            <a:avLst/>
          </a:prstGeom>
          <a:solidFill>
            <a:srgbClr val="000000"/>
          </a:solidFill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STEM Skills Utilized</a:t>
            </a:r>
          </a:p>
        </p:txBody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09600" y="1947332"/>
            <a:ext cx="10972799" cy="4620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Verdana"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Skills We Implemented</a:t>
            </a:r>
          </a:p>
          <a:p>
            <a:pPr indent="-4191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b="1" lang="en-US" sz="3000"/>
              <a:t>Electrical</a:t>
            </a:r>
          </a:p>
          <a:p>
            <a:pPr indent="-4191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b="1" lang="en-US" sz="3000"/>
              <a:t>Computer Programming</a:t>
            </a:r>
          </a:p>
          <a:p>
            <a:pPr indent="-4191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b="1" lang="en-US" sz="3000"/>
              <a:t>Mechanical</a:t>
            </a:r>
          </a:p>
          <a:p>
            <a:pPr indent="-4191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b="1" lang="en-US" sz="3000"/>
              <a:t>AutoCAD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Verdana"/>
            </a:pPr>
            <a:r>
              <a:rPr b="1" lang="en-US">
                <a:latin typeface="Verdana"/>
                <a:ea typeface="Verdana"/>
                <a:cs typeface="Verdana"/>
                <a:sym typeface="Verdana"/>
              </a:rPr>
              <a:t>Learning Experience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G_4827[1]"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601" y="2404950"/>
            <a:ext cx="4415923" cy="3311950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609600" y="274637"/>
            <a:ext cx="10972799" cy="1522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Team Reflections</a:t>
            </a:r>
          </a:p>
        </p:txBody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183591" y="1084875"/>
            <a:ext cx="118248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3200"/>
          </a:p>
          <a:p>
            <a:pPr indent="-508000" lvl="0" marL="609600" rtl="0">
              <a:lnSpc>
                <a:spcPct val="115000"/>
              </a:lnSpc>
              <a:spcBef>
                <a:spcPts val="0"/>
              </a:spcBef>
              <a:buSzPct val="100000"/>
              <a:buFont typeface="Verdana"/>
            </a:pPr>
            <a:r>
              <a:rPr b="1" lang="en-US" sz="3200">
                <a:latin typeface="Verdana"/>
                <a:ea typeface="Verdana"/>
                <a:cs typeface="Verdana"/>
                <a:sym typeface="Verdana"/>
              </a:rPr>
              <a:t>Strengths</a:t>
            </a:r>
          </a:p>
          <a:p>
            <a:pPr indent="-304800" lvl="1" marL="1219200" rtl="0">
              <a:lnSpc>
                <a:spcPct val="150000"/>
              </a:lnSpc>
              <a:spcBef>
                <a:spcPts val="0"/>
              </a:spcBef>
            </a:pPr>
            <a:r>
              <a:rPr b="1" i="1" lang="en-US" sz="3000"/>
              <a:t>Andrew</a:t>
            </a:r>
            <a:r>
              <a:rPr b="1" lang="en-US"/>
              <a:t> - Group Organization/ Research/Application</a:t>
            </a:r>
          </a:p>
          <a:p>
            <a:pPr indent="-304800" lvl="1" marL="1219200" rtl="0">
              <a:lnSpc>
                <a:spcPct val="150000"/>
              </a:lnSpc>
              <a:spcBef>
                <a:spcPts val="0"/>
              </a:spcBef>
            </a:pPr>
            <a:r>
              <a:rPr b="1" i="1" lang="en-US" sz="3000"/>
              <a:t>Angela</a:t>
            </a:r>
            <a:r>
              <a:rPr b="1" lang="en-US"/>
              <a:t> - Electrical Engineer/ Circuit Design/ DEC Partnership</a:t>
            </a:r>
          </a:p>
          <a:p>
            <a:pPr indent="-304800" lvl="1" marL="1219200" rtl="0">
              <a:lnSpc>
                <a:spcPct val="150000"/>
              </a:lnSpc>
              <a:spcBef>
                <a:spcPts val="0"/>
              </a:spcBef>
            </a:pPr>
            <a:r>
              <a:rPr b="1" i="1" lang="en-US" sz="3000"/>
              <a:t>Conor</a:t>
            </a:r>
            <a:r>
              <a:rPr b="1" lang="en-US"/>
              <a:t> - Engineering Principles/ CAD Design/ Burns Group Partnership </a:t>
            </a:r>
          </a:p>
          <a:p>
            <a:pPr indent="-304800" lvl="1" marL="1219200" rtl="0">
              <a:lnSpc>
                <a:spcPct val="150000"/>
              </a:lnSpc>
              <a:spcBef>
                <a:spcPts val="0"/>
              </a:spcBef>
            </a:pPr>
            <a:r>
              <a:rPr b="1" i="1" lang="en-US" sz="3000"/>
              <a:t>Matt</a:t>
            </a:r>
            <a:r>
              <a:rPr b="1" lang="en-US"/>
              <a:t> - Leadership/ Programmer/ Real World Application/ CTDI Partnership</a:t>
            </a:r>
          </a:p>
          <a:p>
            <a:pPr indent="-304800" lvl="1" marL="1219200" rtl="0">
              <a:lnSpc>
                <a:spcPct val="150000"/>
              </a:lnSpc>
              <a:spcBef>
                <a:spcPts val="0"/>
              </a:spcBef>
            </a:pPr>
            <a:r>
              <a:rPr b="1" i="1" lang="en-US" sz="3000"/>
              <a:t>Steve</a:t>
            </a:r>
            <a:r>
              <a:rPr b="1" lang="en-US" sz="3000"/>
              <a:t> </a:t>
            </a:r>
            <a:r>
              <a:rPr b="1" lang="en-US"/>
              <a:t>- Presentation Style/ Problem Solving/Design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609600" y="274637"/>
            <a:ext cx="10972799" cy="1522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The Mission</a:t>
            </a:r>
          </a:p>
        </p:txBody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09600" y="1947332"/>
            <a:ext cx="10972799" cy="4620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Opening eyes of Pennsylvania drivers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Effective and cost-efficient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Energy-efficient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Keep people safe - Save lives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  <p:pic>
        <p:nvPicPr>
          <p:cNvPr descr="IMG_0679.JPG"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5600" y="2260250"/>
            <a:ext cx="3187353" cy="4249774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FullSizeRender.jpg" id="239" name="Shape 2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575" y="4279950"/>
            <a:ext cx="3026600" cy="2287673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subTitle"/>
          </p:nvPr>
        </p:nvSpPr>
        <p:spPr>
          <a:xfrm>
            <a:off x="662100" y="4172001"/>
            <a:ext cx="10363200" cy="9497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Thank You for Your Time!</a:t>
            </a:r>
          </a:p>
        </p:txBody>
      </p:sp>
      <p:pic>
        <p:nvPicPr>
          <p:cNvPr descr="IMG_0086.JPG"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175" y="945137"/>
            <a:ext cx="6013926" cy="5074275"/>
          </a:xfrm>
          <a:prstGeom prst="rect">
            <a:avLst/>
          </a:prstGeom>
          <a:noFill/>
          <a:ln cap="flat" cmpd="sng" w="1143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376725" y="262987"/>
            <a:ext cx="10972799" cy="15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Addressing a </a:t>
            </a:r>
            <a:r>
              <a:rPr i="0" lang="en-US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Real World Problem</a:t>
            </a:r>
          </a:p>
        </p:txBody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0" y="1868157"/>
            <a:ext cx="10972799" cy="4620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-US" sz="2600">
                <a:solidFill>
                  <a:schemeClr val="dk1"/>
                </a:solidFill>
              </a:rPr>
              <a:t>Accidents, accidents, and more accidents!!</a:t>
            </a:r>
          </a:p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-US" sz="2600">
                <a:solidFill>
                  <a:schemeClr val="dk1"/>
                </a:solidFill>
              </a:rPr>
              <a:t>Stop signs</a:t>
            </a:r>
          </a:p>
          <a:p>
            <a:pPr indent="-393700" lvl="1" marL="137160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-US" sz="2600">
                <a:solidFill>
                  <a:schemeClr val="dk1"/>
                </a:solidFill>
              </a:rPr>
              <a:t>Rolling Stops and Sudden Stops</a:t>
            </a:r>
          </a:p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1" lang="en-US" sz="2600">
                <a:solidFill>
                  <a:schemeClr val="dk1"/>
                </a:solidFill>
              </a:rPr>
              <a:t>Solar powered LED lights</a:t>
            </a:r>
          </a:p>
          <a:p>
            <a:pPr indent="-393700" lvl="1" marL="137160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-US" sz="2600">
                <a:solidFill>
                  <a:schemeClr val="dk1"/>
                </a:solidFill>
              </a:rPr>
              <a:t>Solar power - conserves energy</a:t>
            </a:r>
          </a:p>
          <a:p>
            <a:pPr indent="-393700" lvl="1" marL="137160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-US" sz="2600">
                <a:solidFill>
                  <a:schemeClr val="dk1"/>
                </a:solidFill>
              </a:rPr>
              <a:t>LED lights - increase visibility via light (lumens) </a:t>
            </a:r>
          </a:p>
          <a:p>
            <a:pPr indent="-393700" lvl="0" marL="45720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●"/>
            </a:pPr>
            <a:r>
              <a:rPr b="1" lang="en-US" sz="2600">
                <a:solidFill>
                  <a:schemeClr val="dk1"/>
                </a:solidFill>
              </a:rPr>
              <a:t>Folding signs</a:t>
            </a:r>
          </a:p>
          <a:p>
            <a:pPr indent="-393700" lvl="1" marL="137160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-US" sz="2600">
                <a:solidFill>
                  <a:schemeClr val="dk1"/>
                </a:solidFill>
              </a:rPr>
              <a:t>Used at traffic light intersections</a:t>
            </a:r>
          </a:p>
          <a:p>
            <a:pPr indent="-393700" lvl="1" marL="137160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n-US" sz="2600">
                <a:solidFill>
                  <a:schemeClr val="dk1"/>
                </a:solidFill>
              </a:rPr>
              <a:t>Motorized opening and closing via bluetooth connection</a:t>
            </a:r>
          </a:p>
          <a:p>
            <a:pPr indent="3873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500" y="2010675"/>
            <a:ext cx="4058749" cy="1806574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 flipH="1">
            <a:off x="498924" y="4609650"/>
            <a:ext cx="4013700" cy="2067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9FC5E8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type="title"/>
          </p:nvPr>
        </p:nvSpPr>
        <p:spPr>
          <a:xfrm>
            <a:off x="197925" y="309587"/>
            <a:ext cx="10972799" cy="15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i="0" lang="en-US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Addressing Community Needs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09600" y="1947232"/>
            <a:ext cx="10972799" cy="4620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79400" lvl="0" marL="22860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Reducing </a:t>
            </a: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rash </a:t>
            </a: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robabilities</a:t>
            </a:r>
          </a:p>
          <a:p>
            <a:pPr indent="-279400" lvl="0" marL="228600" marR="0" rtl="0" algn="l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Reducing damage to property</a:t>
            </a:r>
          </a:p>
          <a:p>
            <a:pPr indent="-279400" lvl="0" marL="228600" marR="0" rtl="0" algn="l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Saving automobile users</a:t>
            </a: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lives </a:t>
            </a:r>
          </a:p>
          <a:p>
            <a:pPr indent="-279400" lvl="0" marL="228600" marR="0" rtl="0" algn="l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Increasing safety of pedestrian population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1089800" y="4798175"/>
            <a:ext cx="3129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400"/>
              <a:t>In total, 1,310 innocent lives were taken as a result of a car crash in 2012.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i="1" sz="1800"/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2600" y="1499876"/>
            <a:ext cx="3129900" cy="1752744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73" name="Shape 73"/>
          <p:cNvSpPr/>
          <p:nvPr/>
        </p:nvSpPr>
        <p:spPr>
          <a:xfrm>
            <a:off x="7406200" y="4428600"/>
            <a:ext cx="4310700" cy="24294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rgbClr val="A4C2F4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/>
        </p:nvSpPr>
        <p:spPr>
          <a:xfrm>
            <a:off x="7849300" y="4882200"/>
            <a:ext cx="3616500" cy="1522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2400"/>
              <a:t>These crashes account for $8,198,793,104 in compensation and economic loss. </a:t>
            </a:r>
          </a:p>
        </p:txBody>
      </p:sp>
      <p:sp>
        <p:nvSpPr>
          <p:cNvPr id="75" name="Shape 75"/>
          <p:cNvSpPr txBox="1"/>
          <p:nvPr/>
        </p:nvSpPr>
        <p:spPr>
          <a:xfrm>
            <a:off x="3988825" y="6344100"/>
            <a:ext cx="3616500" cy="3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US"/>
              <a:t>Taken from the </a:t>
            </a:r>
          </a:p>
          <a:p>
            <a:pPr lvl="0" algn="ctr">
              <a:spcBef>
                <a:spcPts val="0"/>
              </a:spcBef>
              <a:buNone/>
            </a:pPr>
            <a:r>
              <a:rPr i="1" lang="en-US"/>
              <a:t>Pennsylvania Bureau of Highway Safety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353450" y="266887"/>
            <a:ext cx="10972799" cy="15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The Effect of Light &amp; </a:t>
            </a:r>
            <a:r>
              <a:rPr i="0" lang="en-US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Solar Power</a:t>
            </a:r>
            <a:r>
              <a:rPr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167225" y="1519882"/>
            <a:ext cx="10972799" cy="4620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lvl="0" marR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2800">
              <a:solidFill>
                <a:srgbClr val="070809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600">
                <a:solidFill>
                  <a:srgbClr val="FF0000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Light</a:t>
            </a:r>
            <a:r>
              <a:rPr b="1" lang="en-US" sz="3600">
                <a:solidFill>
                  <a:srgbClr val="07080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b="1" lang="en-US" sz="3200">
                <a:solidFill>
                  <a:srgbClr val="070809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stimulates alertness, cognition, and wakefulness in humans</a:t>
            </a:r>
          </a:p>
          <a:p>
            <a:pPr indent="-431800" lvl="1" marL="914400" marR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Especially effective in the winter </a:t>
            </a:r>
          </a:p>
          <a:p>
            <a:pPr indent="-457200" lvl="0" marL="457200" marR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Solar Power</a:t>
            </a: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Cost-effective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reliable and environmentally safe</a:t>
            </a: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source </a:t>
            </a:r>
          </a:p>
          <a:p>
            <a:pPr indent="-419100" lvl="3" marL="1828800" marR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Efficient/</a:t>
            </a: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maintenance</a:t>
            </a:r>
          </a:p>
          <a:p>
            <a:pPr indent="-419100" lvl="3" marL="1828800" marR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pplicable to road signs</a:t>
            </a:r>
          </a:p>
          <a:p>
            <a:pPr indent="-419100" lvl="3" marL="1828800" marR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Separate from the electrical grid</a:t>
            </a: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7675" y="83475"/>
            <a:ext cx="1897400" cy="1888975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83" name="Shape 83"/>
          <p:cNvPicPr preferRelativeResize="0"/>
          <p:nvPr/>
        </p:nvPicPr>
        <p:blipFill rotWithShape="1">
          <a:blip r:embed="rId4">
            <a:alphaModFix/>
          </a:blip>
          <a:srcRect b="0" l="0" r="4122" t="12388"/>
          <a:stretch/>
        </p:blipFill>
        <p:spPr>
          <a:xfrm>
            <a:off x="167225" y="5607600"/>
            <a:ext cx="1162800" cy="10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219425" y="297925"/>
            <a:ext cx="7298699" cy="15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i="0" lang="en-US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Precedent</a:t>
            </a:r>
            <a:r>
              <a:rPr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219425" y="1977357"/>
            <a:ext cx="10972799" cy="4620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41300" lvl="0" marL="228600" marR="0" rtl="0" algn="just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 signs</a:t>
            </a:r>
            <a:r>
              <a:rPr b="1" i="0" lang="en-US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in </a:t>
            </a:r>
            <a:r>
              <a:rPr b="1" i="0" lang="en-US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effective.</a:t>
            </a:r>
          </a:p>
          <a:p>
            <a:pPr indent="-241300" lvl="0" marL="228600" marR="0" rtl="0" algn="just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 studies</a:t>
            </a: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1" i="0" lang="en-US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indent="-323850" lvl="1" marL="742950" marR="0" rtl="0" algn="just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afety and reaction times are</a:t>
            </a: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increased by light-enhanced signs.</a:t>
            </a:r>
          </a:p>
          <a:p>
            <a:pPr indent="-323850" lvl="1" marL="742950" marR="0" rtl="0" algn="just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 Stop Signs positively affect driver behavior and ability.</a:t>
            </a:r>
          </a:p>
          <a:p>
            <a:pPr indent="-241300" lvl="0" marL="228600" marR="0" rtl="0" algn="just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 Stop Signs = greater visibility distance for drivers.</a:t>
            </a:r>
          </a:p>
          <a:p>
            <a:pPr indent="-241300" lvl="0" marL="228600" marR="0" rtl="0" algn="just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b="1"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signs:  costly and impractical for municipal use.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b="0" l="19996" r="19900" t="0"/>
          <a:stretch/>
        </p:blipFill>
        <p:spPr>
          <a:xfrm>
            <a:off x="10035325" y="220225"/>
            <a:ext cx="1755374" cy="2973299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609600" y="274637"/>
            <a:ext cx="10972799" cy="1522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Influence on Project</a:t>
            </a:r>
          </a:p>
        </p:txBody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09600" y="1947325"/>
            <a:ext cx="10972799" cy="4544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 algn="just">
              <a:lnSpc>
                <a:spcPct val="150000"/>
              </a:lnSpc>
              <a:spcBef>
                <a:spcPts val="0"/>
              </a:spcBef>
              <a:buChar char="●"/>
            </a:pPr>
            <a:r>
              <a:rPr b="1" lang="en-US">
                <a:solidFill>
                  <a:srgbClr val="FF0000"/>
                </a:solidFill>
              </a:rPr>
              <a:t>Caln Township</a:t>
            </a:r>
            <a:r>
              <a:rPr b="1" lang="en-US"/>
              <a:t> - increased implementation of folding signs</a:t>
            </a:r>
          </a:p>
          <a:p>
            <a:pPr indent="-228600" lvl="1" marL="914400" rtl="0" algn="just">
              <a:lnSpc>
                <a:spcPct val="150000"/>
              </a:lnSpc>
              <a:spcBef>
                <a:spcPts val="0"/>
              </a:spcBef>
              <a:buChar char="○"/>
            </a:pPr>
            <a:r>
              <a:rPr b="1" lang="en-US"/>
              <a:t>Used elsewhere across the state</a:t>
            </a:r>
          </a:p>
          <a:p>
            <a:pPr indent="-228600" lvl="0" marL="457200" rtl="0" algn="just">
              <a:lnSpc>
                <a:spcPct val="150000"/>
              </a:lnSpc>
              <a:spcBef>
                <a:spcPts val="0"/>
              </a:spcBef>
              <a:buChar char="●"/>
            </a:pPr>
            <a:r>
              <a:rPr b="1" lang="en-US"/>
              <a:t>Rarely opened - unrealized benefit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har char="●"/>
            </a:pPr>
            <a:r>
              <a:rPr b="1" lang="en-US" sz="2800"/>
              <a:t>Recent brutal winters - power outages - dangerous conditions</a:t>
            </a:r>
            <a:br>
              <a:rPr lang="en-US"/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4425" y="4520950"/>
            <a:ext cx="2286000" cy="22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76725" y="425137"/>
            <a:ext cx="10972799" cy="1522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i="0" lang="en-US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Our Sign (Vers</a:t>
            </a:r>
            <a:r>
              <a:rPr lang="en-US"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ion 1.0)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09600" y="1947332"/>
            <a:ext cx="10972799" cy="4620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Char char="●"/>
            </a:pPr>
            <a:r>
              <a:rPr b="1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</a:t>
            </a:r>
            <a:r>
              <a:rPr b="1" lang="en-US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r>
              <a:rPr b="1" i="0" lang="en-US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esign</a:t>
            </a:r>
          </a:p>
          <a:p>
            <a:pPr indent="-311150" lvl="1" marL="742950" marR="0" rtl="0" algn="just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30” H x 30” W High Intensity Folding Vertical Stop Sign</a:t>
            </a:r>
          </a:p>
          <a:p>
            <a:pPr indent="-311150" lvl="1" marL="742950" marR="0" rtl="0" algn="just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108 ct. Solar Powered LED Lights with Attached Solar Panel (6V)</a:t>
            </a:r>
          </a:p>
          <a:p>
            <a:pPr indent="-311150" lvl="1" marL="742950" marR="0" rtl="0" algn="just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6’ Signage Pole</a:t>
            </a:r>
          </a:p>
          <a:p>
            <a:pPr indent="-311150" lvl="1" marL="742950" marR="0" rtl="0" algn="just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Nuts / Bolts / Bracers</a:t>
            </a:r>
          </a:p>
          <a:p>
            <a:pPr indent="-311150" lvl="1" marL="742950" marR="0" rtl="0" algn="just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Hot Glue &amp; Duct Tape</a:t>
            </a:r>
          </a:p>
          <a:p>
            <a:pPr indent="-311150" lvl="1" marL="742950" marR="0" rtl="0" algn="just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Bucket w/ Sand </a:t>
            </a:r>
          </a:p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Char char="●"/>
            </a:pPr>
            <a:r>
              <a:rPr b="1" lang="en-US" sz="2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Implementation</a:t>
            </a:r>
          </a:p>
          <a:p>
            <a:pPr indent="-311150" lvl="1" marL="742950" marR="0" rtl="0" algn="just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Winter Storms</a:t>
            </a:r>
          </a:p>
          <a:p>
            <a:pPr indent="-311150" lvl="1" marL="742950" marR="0" rtl="0" algn="just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Power Outages at Intersections</a:t>
            </a:r>
          </a:p>
          <a:p>
            <a:pPr indent="-311150" lvl="1" marL="742950" marR="0" rtl="0" algn="just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○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Night Usage</a:t>
            </a: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3">
            <a:alphaModFix/>
          </a:blip>
          <a:srcRect b="17804" l="0" r="0" t="13210"/>
          <a:stretch/>
        </p:blipFill>
        <p:spPr>
          <a:xfrm>
            <a:off x="8098250" y="3603775"/>
            <a:ext cx="2918575" cy="2686175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609600" y="274637"/>
            <a:ext cx="10972799" cy="1522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Vision for Improvement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09600" y="1947332"/>
            <a:ext cx="10972799" cy="4620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41300" lvl="0" marL="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Char char="•"/>
            </a:pPr>
            <a:r>
              <a:rPr b="1"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Successes of Version 1.0</a:t>
            </a:r>
          </a:p>
          <a:p>
            <a:pPr indent="-323850" lvl="1" marL="7429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Daylight Sensor Solar Panels</a:t>
            </a:r>
          </a:p>
          <a:p>
            <a:pPr indent="-323850" lvl="1" marL="7429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Teamwork - Multitasking and Specialization</a:t>
            </a:r>
          </a:p>
          <a:p>
            <a:pPr indent="-323850" lvl="1" marL="7429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Consistent Measurements and Spacing</a:t>
            </a:r>
          </a:p>
          <a:p>
            <a:pPr indent="-241300" lvl="0" marL="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Verdana"/>
              <a:buChar char="•"/>
            </a:pPr>
            <a:r>
              <a:rPr b="1" lang="en-US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Shortcomings of Version 1.0</a:t>
            </a:r>
          </a:p>
          <a:p>
            <a:pPr indent="-323850" lvl="1" marL="7429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self-opening</a:t>
            </a:r>
          </a:p>
          <a:p>
            <a:pPr indent="-323850" lvl="1" marL="7429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secure</a:t>
            </a:r>
          </a:p>
          <a:p>
            <a:pPr indent="-323850" lvl="1" marL="7429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alibri"/>
            </a:pPr>
            <a:r>
              <a:rPr b="1"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stable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8825" y="2207425"/>
            <a:ext cx="3382750" cy="4510325"/>
          </a:xfrm>
          <a:prstGeom prst="rect">
            <a:avLst/>
          </a:prstGeom>
          <a:noFill/>
          <a:ln cap="flat" cmpd="sng" w="762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">
  <a:themeElements>
    <a:clrScheme name="Custom 348">
      <a:dk1>
        <a:srgbClr val="000000"/>
      </a:dk1>
      <a:lt1>
        <a:srgbClr val="FFFFFF"/>
      </a:lt1>
      <a:dk2>
        <a:srgbClr val="191919"/>
      </a:dk2>
      <a:lt2>
        <a:srgbClr val="CCCCCC"/>
      </a:lt2>
      <a:accent1>
        <a:srgbClr val="7E5554"/>
      </a:accent1>
      <a:accent2>
        <a:srgbClr val="910A10"/>
      </a:accent2>
      <a:accent3>
        <a:srgbClr val="84294D"/>
      </a:accent3>
      <a:accent4>
        <a:srgbClr val="DA823B"/>
      </a:accent4>
      <a:accent5>
        <a:srgbClr val="625D3C"/>
      </a:accent5>
      <a:accent6>
        <a:srgbClr val="00384A"/>
      </a:accent6>
      <a:hlink>
        <a:srgbClr val="227A78"/>
      </a:hlink>
      <a:folHlink>
        <a:srgbClr val="39474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